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64" r:id="rId3"/>
    <p:sldId id="276" r:id="rId4"/>
    <p:sldId id="258" r:id="rId5"/>
    <p:sldId id="277" r:id="rId6"/>
    <p:sldId id="274" r:id="rId7"/>
    <p:sldId id="261" r:id="rId8"/>
    <p:sldId id="266" r:id="rId9"/>
    <p:sldId id="269" r:id="rId10"/>
    <p:sldId id="267" r:id="rId11"/>
    <p:sldId id="279" r:id="rId12"/>
    <p:sldId id="271" r:id="rId13"/>
    <p:sldId id="272" r:id="rId14"/>
    <p:sldId id="275" r:id="rId15"/>
    <p:sldId id="262" r:id="rId16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25BD30-72C1-46AA-9532-2CF5CE07A9D9}" v="7" dt="2023-03-13T20:47:31.4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ітли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0F46F-40B9-4B2B-A186-81D6A97BE878}" type="datetimeFigureOut">
              <a:rPr lang="uk-UA" smtClean="0"/>
              <a:t>07.04.2023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C49B3-8FFE-4B51-9D76-77ED17801F2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243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0F46F-40B9-4B2B-A186-81D6A97BE878}" type="datetimeFigureOut">
              <a:rPr lang="uk-UA" smtClean="0"/>
              <a:t>07.04.2023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C49B3-8FFE-4B51-9D76-77ED17801F2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7970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0F46F-40B9-4B2B-A186-81D6A97BE878}" type="datetimeFigureOut">
              <a:rPr lang="uk-UA" smtClean="0"/>
              <a:t>07.04.2023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C49B3-8FFE-4B51-9D76-77ED17801F2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4413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0F46F-40B9-4B2B-A186-81D6A97BE878}" type="datetimeFigureOut">
              <a:rPr lang="uk-UA" smtClean="0"/>
              <a:t>07.04.2023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C49B3-8FFE-4B51-9D76-77ED17801F29}" type="slidenum">
              <a:rPr lang="uk-UA" smtClean="0"/>
              <a:t>‹№›</a:t>
            </a:fld>
            <a:endParaRPr lang="uk-UA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5097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0F46F-40B9-4B2B-A186-81D6A97BE878}" type="datetimeFigureOut">
              <a:rPr lang="uk-UA" smtClean="0"/>
              <a:t>07.04.2023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C49B3-8FFE-4B51-9D76-77ED17801F2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8953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0F46F-40B9-4B2B-A186-81D6A97BE878}" type="datetimeFigureOut">
              <a:rPr lang="uk-UA" smtClean="0"/>
              <a:t>07.04.2023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C49B3-8FFE-4B51-9D76-77ED17801F2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8027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0F46F-40B9-4B2B-A186-81D6A97BE878}" type="datetimeFigureOut">
              <a:rPr lang="uk-UA" smtClean="0"/>
              <a:t>07.04.2023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C49B3-8FFE-4B51-9D76-77ED17801F2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74100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0F46F-40B9-4B2B-A186-81D6A97BE878}" type="datetimeFigureOut">
              <a:rPr lang="uk-UA" smtClean="0"/>
              <a:t>07.04.2023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C49B3-8FFE-4B51-9D76-77ED17801F2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23549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0F46F-40B9-4B2B-A186-81D6A97BE878}" type="datetimeFigureOut">
              <a:rPr lang="uk-UA" smtClean="0"/>
              <a:t>07.04.2023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C49B3-8FFE-4B51-9D76-77ED17801F2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7358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0F46F-40B9-4B2B-A186-81D6A97BE878}" type="datetimeFigureOut">
              <a:rPr lang="uk-UA" smtClean="0"/>
              <a:t>07.04.2023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C49B3-8FFE-4B51-9D76-77ED17801F2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1081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0F46F-40B9-4B2B-A186-81D6A97BE878}" type="datetimeFigureOut">
              <a:rPr lang="uk-UA" smtClean="0"/>
              <a:t>07.04.2023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C49B3-8FFE-4B51-9D76-77ED17801F2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6821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0F46F-40B9-4B2B-A186-81D6A97BE878}" type="datetimeFigureOut">
              <a:rPr lang="uk-UA" smtClean="0"/>
              <a:t>07.04.2023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C49B3-8FFE-4B51-9D76-77ED17801F2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8410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0F46F-40B9-4B2B-A186-81D6A97BE878}" type="datetimeFigureOut">
              <a:rPr lang="uk-UA" smtClean="0"/>
              <a:t>07.04.2023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C49B3-8FFE-4B51-9D76-77ED17801F2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84314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0F46F-40B9-4B2B-A186-81D6A97BE878}" type="datetimeFigureOut">
              <a:rPr lang="uk-UA" smtClean="0"/>
              <a:t>07.04.2023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C49B3-8FFE-4B51-9D76-77ED17801F2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6993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0F46F-40B9-4B2B-A186-81D6A97BE878}" type="datetimeFigureOut">
              <a:rPr lang="uk-UA" smtClean="0"/>
              <a:t>07.04.2023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C49B3-8FFE-4B51-9D76-77ED17801F2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7944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0F46F-40B9-4B2B-A186-81D6A97BE878}" type="datetimeFigureOut">
              <a:rPr lang="uk-UA" smtClean="0"/>
              <a:t>07.04.2023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C49B3-8FFE-4B51-9D76-77ED17801F2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249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0F46F-40B9-4B2B-A186-81D6A97BE878}" type="datetimeFigureOut">
              <a:rPr lang="uk-UA" smtClean="0"/>
              <a:t>07.04.2023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C49B3-8FFE-4B51-9D76-77ED17801F2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2214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8C0F46F-40B9-4B2B-A186-81D6A97BE878}" type="datetimeFigureOut">
              <a:rPr lang="uk-UA" smtClean="0"/>
              <a:t>07.04.2023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52C49B3-8FFE-4B51-9D76-77ED17801F2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8094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199" y="1884642"/>
            <a:ext cx="11035554" cy="1325563"/>
          </a:xfrm>
        </p:spPr>
        <p:txBody>
          <a:bodyPr>
            <a:noAutofit/>
          </a:bodyPr>
          <a:lstStyle/>
          <a:p>
            <a:r>
              <a:rPr lang="en-US" sz="5400" b="1" dirty="0"/>
              <a:t>(</a:t>
            </a:r>
            <a:r>
              <a:rPr lang="en-US" sz="5400" b="1" dirty="0" err="1"/>
              <a:t>Interreg</a:t>
            </a:r>
            <a:r>
              <a:rPr lang="en-US" sz="5400" b="1" dirty="0"/>
              <a:t> VI-B) </a:t>
            </a:r>
            <a:r>
              <a:rPr lang="uk-UA" sz="5400" b="1" dirty="0"/>
              <a:t>Програма Басейн Чорного моря</a:t>
            </a:r>
          </a:p>
        </p:txBody>
      </p:sp>
      <p:pic>
        <p:nvPicPr>
          <p:cNvPr id="6" name="Місце для вмісту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023" y="145243"/>
            <a:ext cx="2424601" cy="769157"/>
          </a:xfrm>
        </p:spPr>
      </p:pic>
      <p:sp>
        <p:nvSpPr>
          <p:cNvPr id="7" name="TextBox 6"/>
          <p:cNvSpPr txBox="1"/>
          <p:nvPr/>
        </p:nvSpPr>
        <p:spPr>
          <a:xfrm>
            <a:off x="838199" y="3450601"/>
            <a:ext cx="97240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/>
              <a:t>К</a:t>
            </a:r>
            <a:r>
              <a:rPr lang="ru-RU" sz="3200" b="1" dirty="0" err="1"/>
              <a:t>онкурс</a:t>
            </a:r>
            <a:r>
              <a:rPr lang="ru-RU" sz="3200" b="1" dirty="0"/>
              <a:t> </a:t>
            </a:r>
            <a:r>
              <a:rPr lang="ru-RU" sz="3200" b="1" dirty="0" err="1"/>
              <a:t>проєктних</a:t>
            </a:r>
            <a:r>
              <a:rPr lang="ru-RU" sz="3200" b="1" dirty="0"/>
              <a:t> </a:t>
            </a:r>
            <a:r>
              <a:rPr lang="ru-RU" sz="3200" b="1" dirty="0" err="1"/>
              <a:t>пропозицій</a:t>
            </a:r>
            <a:r>
              <a:rPr lang="ru-RU" sz="3200" b="1" dirty="0"/>
              <a:t> </a:t>
            </a:r>
          </a:p>
          <a:p>
            <a:pPr algn="ctr"/>
            <a:r>
              <a:rPr lang="ru-RU" sz="3200" b="1" dirty="0"/>
              <a:t>у рамках </a:t>
            </a:r>
            <a:r>
              <a:rPr lang="ru-RU" sz="3200" b="1" dirty="0" err="1"/>
              <a:t>програми</a:t>
            </a:r>
            <a:r>
              <a:rPr lang="ru-RU" sz="3200" b="1" dirty="0"/>
              <a:t> </a:t>
            </a:r>
            <a:r>
              <a:rPr lang="en-US" sz="3200" b="1" dirty="0" err="1"/>
              <a:t>Interreg</a:t>
            </a:r>
            <a:r>
              <a:rPr lang="en-US" sz="3200" b="1" dirty="0"/>
              <a:t> NEXT </a:t>
            </a:r>
          </a:p>
          <a:p>
            <a:pPr algn="ctr"/>
            <a:r>
              <a:rPr lang="uk-UA" sz="3200" b="1" dirty="0"/>
              <a:t>«Басейн Чорного моря 2021 – 2027»</a:t>
            </a:r>
            <a:endParaRPr lang="ru-RU" sz="3200" b="1" dirty="0"/>
          </a:p>
        </p:txBody>
      </p:sp>
      <p:pic>
        <p:nvPicPr>
          <p:cNvPr id="1026" name="Picture 2" descr="Секретаріат Кабінету Міністрів України — Вікіпеді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539" y="145243"/>
            <a:ext cx="1458831" cy="96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146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7092" y="1"/>
            <a:ext cx="10330152" cy="1395092"/>
          </a:xfrm>
        </p:spPr>
        <p:txBody>
          <a:bodyPr>
            <a:normAutofit/>
          </a:bodyPr>
          <a:lstStyle/>
          <a:p>
            <a:pPr algn="ctr"/>
            <a:r>
              <a:rPr lang="uk-UA" sz="3000" b="1" dirty="0"/>
              <a:t>ПЕРШИЙ КОНКУРС </a:t>
            </a:r>
            <a:br>
              <a:rPr lang="uk-UA" sz="3000" b="1" dirty="0"/>
            </a:br>
            <a:r>
              <a:rPr lang="uk-UA" sz="3000" b="1" dirty="0"/>
              <a:t>ПРОЕКТНИХ ПРОПОЗИЦІЙ</a:t>
            </a:r>
            <a:br>
              <a:rPr lang="uk-UA" sz="3000" b="1" dirty="0"/>
            </a:br>
            <a:r>
              <a:rPr lang="uk-UA" sz="3000" b="1" dirty="0"/>
              <a:t>Регулярні проекти</a:t>
            </a:r>
          </a:p>
        </p:txBody>
      </p:sp>
      <p:graphicFrame>
        <p:nvGraphicFramePr>
          <p:cNvPr id="5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40332186"/>
              </p:ext>
            </p:extLst>
          </p:nvPr>
        </p:nvGraphicFramePr>
        <p:xfrm>
          <a:off x="0" y="1576551"/>
          <a:ext cx="12192001" cy="5281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4040">
                  <a:extLst>
                    <a:ext uri="{9D8B030D-6E8A-4147-A177-3AD203B41FA5}">
                      <a16:colId xmlns:a16="http://schemas.microsoft.com/office/drawing/2014/main" val="3731421931"/>
                    </a:ext>
                  </a:extLst>
                </a:gridCol>
                <a:gridCol w="6745870">
                  <a:extLst>
                    <a:ext uri="{9D8B030D-6E8A-4147-A177-3AD203B41FA5}">
                      <a16:colId xmlns:a16="http://schemas.microsoft.com/office/drawing/2014/main" val="899627238"/>
                    </a:ext>
                  </a:extLst>
                </a:gridCol>
                <a:gridCol w="2202091">
                  <a:extLst>
                    <a:ext uri="{9D8B030D-6E8A-4147-A177-3AD203B41FA5}">
                      <a16:colId xmlns:a16="http://schemas.microsoft.com/office/drawing/2014/main" val="2507972049"/>
                    </a:ext>
                  </a:extLst>
                </a:gridCol>
              </a:tblGrid>
              <a:tr h="39890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Конкретна ціль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Бюджет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685250"/>
                  </a:ext>
                </a:extLst>
              </a:tr>
              <a:tr h="163961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dirty="0">
                          <a:solidFill>
                            <a:schemeClr val="tx1"/>
                          </a:solidFill>
                        </a:rPr>
                        <a:t>Пріоритет 1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 – </a:t>
                      </a:r>
                      <a:r>
                        <a:rPr lang="uk-UA" b="1" dirty="0">
                          <a:solidFill>
                            <a:schemeClr val="tx1"/>
                          </a:solidFill>
                        </a:rPr>
                        <a:t>Розумніша Європа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dirty="0">
                          <a:solidFill>
                            <a:schemeClr val="tx1"/>
                          </a:solidFill>
                        </a:rPr>
                        <a:t>Розвиток та посилення дослідницьких та інноваційних можливостей та впровадження передових технологій 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8,870,130</a:t>
                      </a:r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6780923"/>
                  </a:ext>
                </a:extLst>
              </a:tr>
              <a:tr h="12964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dirty="0">
                          <a:solidFill>
                            <a:schemeClr val="tx1"/>
                          </a:solidFill>
                        </a:rPr>
                        <a:t>Пріоритет 2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 – </a:t>
                      </a:r>
                      <a:r>
                        <a:rPr lang="uk-UA" b="1" dirty="0">
                          <a:solidFill>
                            <a:schemeClr val="tx1"/>
                          </a:solidFill>
                        </a:rPr>
                        <a:t>Зеленіша Європа 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dirty="0">
                          <a:solidFill>
                            <a:schemeClr val="tx1"/>
                          </a:solidFill>
                        </a:rPr>
                        <a:t>Сприяння адаптації до зміни клімату та запобіганню ризику катастроф, стійкості, беручи до уваги підходи на основі екосистем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8,870,130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2324886"/>
                  </a:ext>
                </a:extLst>
              </a:tr>
              <a:tr h="1547584"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dirty="0">
                          <a:solidFill>
                            <a:schemeClr val="tx1"/>
                          </a:solidFill>
                        </a:rPr>
                        <a:t>Посилення охорони та збереження природи, </a:t>
                      </a:r>
                      <a:r>
                        <a:rPr lang="uk-UA" b="1" dirty="0" err="1">
                          <a:solidFill>
                            <a:schemeClr val="tx1"/>
                          </a:solidFill>
                        </a:rPr>
                        <a:t>біорізноманіття</a:t>
                      </a:r>
                      <a:r>
                        <a:rPr lang="uk-UA" b="1" dirty="0">
                          <a:solidFill>
                            <a:schemeClr val="tx1"/>
                          </a:solidFill>
                        </a:rPr>
                        <a:t> та зеленої інфраструктури, включаючи міські території, та зменшення всіх форм забруднення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8,870,130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2510158"/>
                  </a:ext>
                </a:extLst>
              </a:tr>
              <a:tr h="39890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/>
                        <a:t>Всього: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26,610,390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0012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2189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913774" y="1438102"/>
            <a:ext cx="10363826" cy="4353097"/>
          </a:xfrm>
        </p:spPr>
        <p:txBody>
          <a:bodyPr/>
          <a:lstStyle/>
          <a:p>
            <a:pPr marL="0" indent="0" algn="ctr">
              <a:buNone/>
            </a:pPr>
            <a:r>
              <a:rPr lang="uk-UA" sz="2800" b="1" dirty="0"/>
              <a:t>Детально Ознайомитися з пакетом документів щодо малих та регулярних проектів можна за посиланням </a:t>
            </a:r>
          </a:p>
          <a:p>
            <a:pPr marL="0" indent="0" algn="ctr">
              <a:buNone/>
            </a:pPr>
            <a:endParaRPr lang="uk-UA" sz="2800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</p:txBody>
      </p:sp>
      <p:sp>
        <p:nvSpPr>
          <p:cNvPr id="4" name="Стрілка вниз 3"/>
          <p:cNvSpPr/>
          <p:nvPr/>
        </p:nvSpPr>
        <p:spPr>
          <a:xfrm>
            <a:off x="5394960" y="2636242"/>
            <a:ext cx="1157963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567" y="3687644"/>
            <a:ext cx="2510443" cy="251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673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2030" y="623454"/>
            <a:ext cx="9049991" cy="2410691"/>
          </a:xfrm>
        </p:spPr>
        <p:txBody>
          <a:bodyPr>
            <a:normAutofit fontScale="90000"/>
          </a:bodyPr>
          <a:lstStyle/>
          <a:p>
            <a:pPr algn="ctr"/>
            <a:br>
              <a:rPr lang="uk-UA" sz="4400" b="1" dirty="0"/>
            </a:br>
            <a:r>
              <a:rPr lang="uk-UA" sz="4000" b="1" dirty="0"/>
              <a:t>Проектні Витрати,</a:t>
            </a:r>
            <a:br>
              <a:rPr lang="uk-UA" sz="4000" b="1" dirty="0"/>
            </a:br>
            <a:r>
              <a:rPr lang="uk-UA" sz="4000" b="1" dirty="0"/>
              <a:t> які не потребують звітування</a:t>
            </a:r>
            <a:br>
              <a:rPr lang="uk-UA" sz="4000" b="1" dirty="0"/>
            </a:br>
            <a:br>
              <a:rPr lang="uk-UA" sz="4000" b="1" dirty="0"/>
            </a:br>
            <a:r>
              <a:rPr lang="uk-UA" sz="4000" b="1" dirty="0"/>
              <a:t>малі проекти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1482030" y="3282597"/>
            <a:ext cx="9393584" cy="27482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dirty="0">
                <a:solidFill>
                  <a:schemeClr val="tx1"/>
                </a:solidFill>
              </a:rPr>
              <a:t>Офісні, адміністративні витрати, подорожі, проживання, зовнішня експертиза, сервіси, обладнання складають 40% від прямих витрат на персонал</a:t>
            </a:r>
            <a:r>
              <a:rPr lang="uk-UA" sz="2400" dirty="0"/>
              <a:t> і </a:t>
            </a:r>
            <a:r>
              <a:rPr lang="uk-UA" sz="2400" b="1" dirty="0"/>
              <a:t>не потребують звітування</a:t>
            </a:r>
            <a:endParaRPr lang="en-US" sz="2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2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uk-UA" sz="2200" b="1" dirty="0"/>
          </a:p>
        </p:txBody>
      </p:sp>
    </p:spTree>
    <p:extLst>
      <p:ext uri="{BB962C8B-B14F-4D97-AF65-F5344CB8AC3E}">
        <p14:creationId xmlns:p14="http://schemas.microsoft.com/office/powerpoint/2010/main" val="2901537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9725" y="1280159"/>
            <a:ext cx="10107160" cy="1604357"/>
          </a:xfrm>
        </p:spPr>
        <p:txBody>
          <a:bodyPr>
            <a:noAutofit/>
          </a:bodyPr>
          <a:lstStyle/>
          <a:p>
            <a:pPr algn="ctr"/>
            <a:r>
              <a:rPr lang="uk-UA" b="1" dirty="0"/>
              <a:t>Проектні Витрати, </a:t>
            </a:r>
            <a:br>
              <a:rPr lang="uk-UA" b="1" dirty="0"/>
            </a:br>
            <a:r>
              <a:rPr lang="uk-UA" b="1" dirty="0"/>
              <a:t>які не потребують звітування</a:t>
            </a:r>
            <a:br>
              <a:rPr lang="uk-UA" b="1" dirty="0"/>
            </a:br>
            <a:br>
              <a:rPr lang="uk-UA" b="1" dirty="0"/>
            </a:br>
            <a:r>
              <a:rPr lang="uk-UA" b="1" dirty="0"/>
              <a:t>регулярні проекти</a:t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1149725" y="3133898"/>
            <a:ext cx="10107160" cy="43875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400" dirty="0">
                <a:solidFill>
                  <a:schemeClr val="tx1"/>
                </a:solidFill>
              </a:rPr>
              <a:t>Витрати на персонал складають  </a:t>
            </a:r>
            <a:r>
              <a:rPr lang="uk-UA" sz="2400" b="1" dirty="0">
                <a:solidFill>
                  <a:schemeClr val="tx1"/>
                </a:solidFill>
              </a:rPr>
              <a:t>20% від прямих витрат </a:t>
            </a:r>
            <a:r>
              <a:rPr lang="ru-RU" sz="2400" dirty="0"/>
              <a:t>(</a:t>
            </a:r>
            <a:r>
              <a:rPr lang="ru-RU" sz="2400" dirty="0" err="1"/>
              <a:t>витрати</a:t>
            </a:r>
            <a:r>
              <a:rPr lang="ru-RU" sz="2400" dirty="0"/>
              <a:t> на </a:t>
            </a:r>
            <a:r>
              <a:rPr lang="ru-RU" sz="2400" dirty="0" err="1"/>
              <a:t>подорожі</a:t>
            </a:r>
            <a:r>
              <a:rPr lang="ru-RU" sz="2400" dirty="0"/>
              <a:t>, </a:t>
            </a:r>
            <a:r>
              <a:rPr lang="ru-RU" sz="2400" dirty="0" err="1"/>
              <a:t>зовнішня</a:t>
            </a:r>
            <a:r>
              <a:rPr lang="ru-RU" sz="2400" dirty="0"/>
              <a:t> </a:t>
            </a:r>
            <a:r>
              <a:rPr lang="ru-RU" sz="2400" dirty="0" err="1"/>
              <a:t>експертиза</a:t>
            </a:r>
            <a:r>
              <a:rPr lang="ru-RU" sz="2400" dirty="0"/>
              <a:t>, </a:t>
            </a:r>
            <a:r>
              <a:rPr lang="ru-RU" sz="2400" dirty="0" err="1"/>
              <a:t>обладнання</a:t>
            </a:r>
            <a:r>
              <a:rPr lang="ru-RU" sz="2400" dirty="0"/>
              <a:t>, </a:t>
            </a:r>
            <a:r>
              <a:rPr lang="ru-RU" sz="2400" dirty="0" err="1"/>
              <a:t>інфраструктурні</a:t>
            </a:r>
            <a:r>
              <a:rPr lang="ru-RU" sz="2400" dirty="0"/>
              <a:t> </a:t>
            </a:r>
            <a:r>
              <a:rPr lang="ru-RU" sz="2400" dirty="0" err="1"/>
              <a:t>роботи</a:t>
            </a:r>
            <a:r>
              <a:rPr lang="ru-RU" sz="2400" dirty="0"/>
              <a:t>); </a:t>
            </a:r>
            <a:endParaRPr lang="uk-UA" sz="24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uk-UA" sz="2400" dirty="0">
                <a:solidFill>
                  <a:schemeClr val="tx1"/>
                </a:solidFill>
              </a:rPr>
              <a:t>Офісні та інші адміністративні витрати - </a:t>
            </a:r>
            <a:r>
              <a:rPr lang="uk-UA" sz="2400" b="1" dirty="0">
                <a:solidFill>
                  <a:schemeClr val="tx1"/>
                </a:solidFill>
              </a:rPr>
              <a:t>7% від прямих витрат </a:t>
            </a:r>
            <a:r>
              <a:rPr lang="uk-UA" sz="2400" dirty="0">
                <a:solidFill>
                  <a:schemeClr val="tx1"/>
                </a:solidFill>
              </a:rPr>
              <a:t>(витрати на персонал,</a:t>
            </a:r>
            <a:r>
              <a:rPr lang="ru-RU" sz="2400" dirty="0"/>
              <a:t> </a:t>
            </a:r>
            <a:r>
              <a:rPr lang="ru-RU" sz="2400" dirty="0" err="1"/>
              <a:t>подорожі</a:t>
            </a:r>
            <a:r>
              <a:rPr lang="ru-RU" sz="2400" dirty="0"/>
              <a:t>, </a:t>
            </a:r>
            <a:r>
              <a:rPr lang="ru-RU" sz="2400" dirty="0" err="1"/>
              <a:t>зовнішня</a:t>
            </a:r>
            <a:r>
              <a:rPr lang="ru-RU" sz="2400" dirty="0"/>
              <a:t> </a:t>
            </a:r>
            <a:r>
              <a:rPr lang="ru-RU" sz="2400" dirty="0" err="1"/>
              <a:t>експертиза</a:t>
            </a:r>
            <a:r>
              <a:rPr lang="ru-RU" sz="2400" dirty="0"/>
              <a:t>, </a:t>
            </a:r>
            <a:r>
              <a:rPr lang="ru-RU" sz="2400" dirty="0" err="1"/>
              <a:t>обладнання</a:t>
            </a:r>
            <a:r>
              <a:rPr lang="ru-RU" sz="2400" dirty="0"/>
              <a:t>, </a:t>
            </a:r>
            <a:r>
              <a:rPr lang="ru-RU" sz="2400" dirty="0" err="1"/>
              <a:t>інфраструктурні</a:t>
            </a:r>
            <a:r>
              <a:rPr lang="ru-RU" sz="2400" dirty="0"/>
              <a:t> </a:t>
            </a:r>
            <a:r>
              <a:rPr lang="ru-RU" sz="2400" dirty="0" err="1"/>
              <a:t>роботи</a:t>
            </a:r>
            <a:r>
              <a:rPr lang="ru-RU" sz="2400" dirty="0"/>
              <a:t>)</a:t>
            </a:r>
            <a:endParaRPr lang="uk-UA" sz="2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uk-UA" sz="2200" b="1" dirty="0"/>
          </a:p>
        </p:txBody>
      </p:sp>
    </p:spTree>
    <p:extLst>
      <p:ext uri="{BB962C8B-B14F-4D97-AF65-F5344CB8AC3E}">
        <p14:creationId xmlns:p14="http://schemas.microsoft.com/office/powerpoint/2010/main" val="288074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t="10333" r="1493" b="9720"/>
          <a:stretch/>
        </p:blipFill>
        <p:spPr>
          <a:xfrm>
            <a:off x="349135" y="1978304"/>
            <a:ext cx="6957752" cy="3176303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07075" y="128368"/>
            <a:ext cx="10939550" cy="61590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b="1" dirty="0"/>
              <a:t>Пошук партнерів</a:t>
            </a:r>
            <a:endParaRPr lang="ru-RU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3693" y="2460441"/>
            <a:ext cx="1992482" cy="247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899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507075" y="128368"/>
            <a:ext cx="10939550" cy="61590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b="1" dirty="0"/>
              <a:t>Пошук партнерів</a:t>
            </a:r>
            <a:endParaRPr lang="ru-RU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4304" t="2860" r="4665" b="21055"/>
          <a:stretch/>
        </p:blipFill>
        <p:spPr>
          <a:xfrm>
            <a:off x="4805483" y="1854633"/>
            <a:ext cx="6641142" cy="31223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792" y="2153893"/>
            <a:ext cx="2105320" cy="261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922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blacksea-cbc.net/images/2021-2027/intro-overview/overview-02-sl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81" y="620864"/>
            <a:ext cx="8279477" cy="5404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695113" y="1651864"/>
            <a:ext cx="153785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800" b="1" dirty="0">
                <a:latin typeface="Bookman Old Style" panose="02050604050505020204" pitchFamily="18" charset="0"/>
              </a:rPr>
              <a:t>Одеська, Миколаївська,</a:t>
            </a:r>
          </a:p>
          <a:p>
            <a:pPr algn="ctr"/>
            <a:r>
              <a:rPr lang="uk-UA" sz="800" b="1" dirty="0">
                <a:latin typeface="Bookman Old Style" panose="02050604050505020204" pitchFamily="18" charset="0"/>
              </a:rPr>
              <a:t>Херсонська, Запорізька та Донецька області</a:t>
            </a:r>
          </a:p>
        </p:txBody>
      </p:sp>
      <p:cxnSp>
        <p:nvCxnSpPr>
          <p:cNvPr id="3" name="Пряма зі стрілкою 2"/>
          <p:cNvCxnSpPr/>
          <p:nvPr/>
        </p:nvCxnSpPr>
        <p:spPr>
          <a:xfrm>
            <a:off x="8354293" y="1427421"/>
            <a:ext cx="216131" cy="2244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8147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693683" y="199506"/>
            <a:ext cx="11268331" cy="64377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uk-UA" sz="35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uk-UA" sz="3600" b="1" dirty="0">
                <a:solidFill>
                  <a:schemeClr val="tx1"/>
                </a:solidFill>
              </a:rPr>
              <a:t>Пріоритети Програми</a:t>
            </a:r>
          </a:p>
          <a:p>
            <a:pPr marL="0" indent="0">
              <a:buNone/>
            </a:pPr>
            <a:r>
              <a:rPr lang="uk-UA" b="1" dirty="0">
                <a:solidFill>
                  <a:schemeClr val="tx1"/>
                </a:solidFill>
              </a:rPr>
              <a:t>Пріоритет 1</a:t>
            </a:r>
            <a:r>
              <a:rPr lang="en-US" b="1" dirty="0">
                <a:solidFill>
                  <a:schemeClr val="tx1"/>
                </a:solidFill>
              </a:rPr>
              <a:t> – </a:t>
            </a:r>
            <a:r>
              <a:rPr lang="uk-UA" b="1" dirty="0">
                <a:solidFill>
                  <a:schemeClr val="tx1"/>
                </a:solidFill>
              </a:rPr>
              <a:t>Розумніша Європа</a:t>
            </a:r>
          </a:p>
          <a:p>
            <a:r>
              <a:rPr lang="uk-UA" b="1" dirty="0">
                <a:solidFill>
                  <a:schemeClr val="tx1"/>
                </a:solidFill>
              </a:rPr>
              <a:t>Розвиток та посилення дослідницьких та інноваційних можливостей та впровадження передових технологій </a:t>
            </a:r>
          </a:p>
          <a:p>
            <a:pPr marL="0" indent="0">
              <a:buNone/>
            </a:pPr>
            <a:r>
              <a:rPr lang="uk-UA" dirty="0">
                <a:solidFill>
                  <a:schemeClr val="tx1"/>
                </a:solidFill>
              </a:rPr>
              <a:t>Н</a:t>
            </a:r>
            <a:r>
              <a:rPr lang="uk-UA" cap="none" dirty="0">
                <a:solidFill>
                  <a:schemeClr val="tx1"/>
                </a:solidFill>
              </a:rPr>
              <a:t>апрями діяльності</a:t>
            </a:r>
            <a:r>
              <a:rPr lang="uk-UA" b="1" cap="none" dirty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r>
              <a:rPr lang="uk-UA" dirty="0">
                <a:solidFill>
                  <a:schemeClr val="tx1"/>
                </a:solidFill>
              </a:rPr>
              <a:t>1. </a:t>
            </a:r>
            <a:r>
              <a:rPr lang="uk-UA" cap="none" dirty="0">
                <a:solidFill>
                  <a:schemeClr val="tx1"/>
                </a:solidFill>
              </a:rPr>
              <a:t>використання інноваційних технологічних розробок, включаючи вдосконалення та застосування технологій штучного інтелекту, на підтримку блакитної економіки;</a:t>
            </a:r>
            <a:endParaRPr lang="ru-RU" cap="none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uk-UA" dirty="0">
                <a:solidFill>
                  <a:schemeClr val="tx1"/>
                </a:solidFill>
              </a:rPr>
              <a:t>2</a:t>
            </a:r>
            <a:r>
              <a:rPr lang="uk-UA" cap="none" dirty="0">
                <a:solidFill>
                  <a:schemeClr val="tx1"/>
                </a:solidFill>
              </a:rPr>
              <a:t>. розробка досліджень щодо комплексного управління прибережними та морськими ресурсами;</a:t>
            </a:r>
          </a:p>
          <a:p>
            <a:pPr marL="0" indent="0" algn="just">
              <a:buNone/>
            </a:pPr>
            <a:r>
              <a:rPr lang="uk-UA" cap="none" dirty="0">
                <a:solidFill>
                  <a:schemeClr val="tx1"/>
                </a:solidFill>
              </a:rPr>
              <a:t>3. використання інноваційних технологій для сталого рибальства та екологічно чистої аквакультури.</a:t>
            </a:r>
            <a:endParaRPr lang="ru-RU" cap="none" dirty="0">
              <a:solidFill>
                <a:schemeClr val="tx1"/>
              </a:solidFill>
            </a:endParaRPr>
          </a:p>
          <a:p>
            <a:endParaRPr lang="uk-UA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37298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656705" y="897775"/>
            <a:ext cx="10972799" cy="555290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sz="3900" b="1" dirty="0">
                <a:solidFill>
                  <a:schemeClr val="tx1"/>
                </a:solidFill>
              </a:rPr>
              <a:t>Пріоритети Програми</a:t>
            </a:r>
          </a:p>
          <a:p>
            <a:pPr marL="0" indent="0">
              <a:buNone/>
            </a:pPr>
            <a:r>
              <a:rPr lang="uk-UA" b="1" dirty="0">
                <a:solidFill>
                  <a:schemeClr val="tx1"/>
                </a:solidFill>
              </a:rPr>
              <a:t>Пріоритет 2</a:t>
            </a:r>
            <a:r>
              <a:rPr lang="en-US" b="1" dirty="0">
                <a:solidFill>
                  <a:schemeClr val="tx1"/>
                </a:solidFill>
              </a:rPr>
              <a:t> – </a:t>
            </a:r>
            <a:r>
              <a:rPr lang="uk-UA" b="1" dirty="0">
                <a:solidFill>
                  <a:schemeClr val="tx1"/>
                </a:solidFill>
              </a:rPr>
              <a:t>Зеленіша Європа </a:t>
            </a:r>
          </a:p>
          <a:p>
            <a:r>
              <a:rPr lang="uk-UA" b="1" dirty="0">
                <a:solidFill>
                  <a:schemeClr val="tx1"/>
                </a:solidFill>
              </a:rPr>
              <a:t>Сприяння адаптації до зміни клімату та запобіганню ризику катастроф, стійкості, беручи до уваги підходи на основі екосистем</a:t>
            </a:r>
          </a:p>
          <a:p>
            <a:pPr marL="0" indent="0">
              <a:buNone/>
            </a:pPr>
            <a:r>
              <a:rPr lang="uk-UA" dirty="0">
                <a:solidFill>
                  <a:schemeClr val="tx1"/>
                </a:solidFill>
              </a:rPr>
              <a:t>Н</a:t>
            </a:r>
            <a:r>
              <a:rPr lang="uk-UA" cap="none" dirty="0">
                <a:solidFill>
                  <a:schemeClr val="tx1"/>
                </a:solidFill>
              </a:rPr>
              <a:t>апрями діяльності:</a:t>
            </a:r>
          </a:p>
          <a:p>
            <a:pPr marL="0" indent="0">
              <a:buNone/>
            </a:pPr>
            <a:r>
              <a:rPr lang="uk-UA" cap="none" dirty="0"/>
              <a:t>1. просування інновацій для вдосконалення інструментів моніторингу навколишнього середовища;</a:t>
            </a:r>
            <a:endParaRPr lang="ru-RU" cap="none" dirty="0"/>
          </a:p>
          <a:p>
            <a:pPr marL="0" indent="0">
              <a:buNone/>
            </a:pPr>
            <a:r>
              <a:rPr lang="uk-UA" cap="none" dirty="0"/>
              <a:t>2. заходи щодо запобігання та пом'якшення впливу зміни клімату на чорноморський регіон, у тому числі щодо діяльності, пов'язаної з якістю та кількістю води;</a:t>
            </a:r>
            <a:endParaRPr lang="ru-RU" cap="none" dirty="0"/>
          </a:p>
          <a:p>
            <a:pPr marL="0" indent="0">
              <a:buNone/>
            </a:pPr>
            <a:r>
              <a:rPr lang="uk-UA" cap="none" dirty="0"/>
              <a:t>3. усунення екологічних небезпек: ерозії, зсувів, підвищення рівня моря, повені та посухи у зв’язку зі зміною клімату;</a:t>
            </a:r>
            <a:endParaRPr lang="ru-RU" cap="none" dirty="0"/>
          </a:p>
          <a:p>
            <a:pPr marL="0" indent="0">
              <a:buNone/>
            </a:pPr>
            <a:r>
              <a:rPr lang="uk-UA" cap="none" dirty="0"/>
              <a:t>4. розробка та вдосконалення механізмів моніторингу та раннього попередження про стихійні та/або техногенні катастрофи;</a:t>
            </a:r>
            <a:endParaRPr lang="ru-RU" cap="none" dirty="0"/>
          </a:p>
          <a:p>
            <a:pPr marL="0" indent="0">
              <a:buNone/>
            </a:pPr>
            <a:r>
              <a:rPr lang="uk-UA" cap="none" dirty="0"/>
              <a:t>5. розробка та впровадження заходів із зеленого відновлення.</a:t>
            </a:r>
            <a:endParaRPr lang="ru-RU" cap="none" dirty="0"/>
          </a:p>
          <a:p>
            <a:endParaRPr lang="uk-UA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uk-UA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36140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867091" y="740979"/>
            <a:ext cx="10762413" cy="54270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600" b="1" dirty="0">
                <a:solidFill>
                  <a:schemeClr val="tx1"/>
                </a:solidFill>
              </a:rPr>
              <a:t>Пріоритети Програми</a:t>
            </a:r>
          </a:p>
          <a:p>
            <a:pPr marL="0" indent="0">
              <a:buNone/>
            </a:pPr>
            <a:r>
              <a:rPr lang="uk-UA" b="1" dirty="0">
                <a:solidFill>
                  <a:schemeClr val="tx1"/>
                </a:solidFill>
              </a:rPr>
              <a:t>Пріоритет 2</a:t>
            </a:r>
            <a:r>
              <a:rPr lang="en-US" b="1" dirty="0">
                <a:solidFill>
                  <a:schemeClr val="tx1"/>
                </a:solidFill>
              </a:rPr>
              <a:t> – </a:t>
            </a:r>
            <a:r>
              <a:rPr lang="uk-UA" b="1" dirty="0">
                <a:solidFill>
                  <a:schemeClr val="tx1"/>
                </a:solidFill>
              </a:rPr>
              <a:t>Зеленіша Європа </a:t>
            </a:r>
          </a:p>
          <a:p>
            <a:r>
              <a:rPr lang="uk-UA" b="1" dirty="0">
                <a:solidFill>
                  <a:schemeClr val="tx1"/>
                </a:solidFill>
              </a:rPr>
              <a:t>Посилення охорони та збереження природи, </a:t>
            </a:r>
            <a:r>
              <a:rPr lang="uk-UA" b="1" dirty="0" err="1">
                <a:solidFill>
                  <a:schemeClr val="tx1"/>
                </a:solidFill>
              </a:rPr>
              <a:t>біорізноманіття</a:t>
            </a:r>
            <a:r>
              <a:rPr lang="uk-UA" b="1" dirty="0">
                <a:solidFill>
                  <a:schemeClr val="tx1"/>
                </a:solidFill>
              </a:rPr>
              <a:t> та зеленої інфраструктури, включаючи міські території, та зменшення всіх форм забруднення</a:t>
            </a:r>
            <a:endParaRPr lang="en-US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uk-UA" dirty="0"/>
              <a:t>Н</a:t>
            </a:r>
            <a:r>
              <a:rPr lang="uk-UA" cap="none" dirty="0"/>
              <a:t>апрями діяльності:</a:t>
            </a:r>
          </a:p>
          <a:p>
            <a:pPr marL="0" indent="0" algn="just">
              <a:buNone/>
            </a:pPr>
            <a:r>
              <a:rPr lang="uk-UA" cap="none" dirty="0"/>
              <a:t>1. охорона та популяризація </a:t>
            </a:r>
            <a:r>
              <a:rPr lang="uk-UA" cap="none" dirty="0" err="1"/>
              <a:t>біорізноманіття</a:t>
            </a:r>
            <a:r>
              <a:rPr lang="uk-UA" cap="none" dirty="0"/>
              <a:t> та природної спадщини;</a:t>
            </a:r>
            <a:endParaRPr lang="ru-RU" cap="none" dirty="0"/>
          </a:p>
          <a:p>
            <a:pPr marL="0" indent="0" algn="just">
              <a:buNone/>
            </a:pPr>
            <a:r>
              <a:rPr lang="uk-UA" cap="none" dirty="0"/>
              <a:t>2. дії щодо охорони навколишнього середовища;</a:t>
            </a:r>
            <a:endParaRPr lang="ru-RU" cap="none" dirty="0"/>
          </a:p>
          <a:p>
            <a:pPr marL="0" indent="0" algn="just">
              <a:buNone/>
            </a:pPr>
            <a:r>
              <a:rPr lang="uk-UA" cap="none" dirty="0"/>
              <a:t>3. інвестиції в «зелену інфраструктуру»;</a:t>
            </a:r>
            <a:endParaRPr lang="ru-RU" cap="none" dirty="0"/>
          </a:p>
          <a:p>
            <a:pPr marL="0" indent="0" algn="just">
              <a:buNone/>
            </a:pPr>
            <a:r>
              <a:rPr lang="uk-UA" cap="none" dirty="0"/>
              <a:t>4. дії щодо зменшення кількості забруднюючих речовин, а також зменшення морського та річкового сміття, збір та переробка.</a:t>
            </a:r>
            <a:endParaRPr lang="ru-RU" cap="none" dirty="0"/>
          </a:p>
          <a:p>
            <a:endParaRPr lang="uk-UA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55451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1305098" y="1637607"/>
            <a:ext cx="9642764" cy="444730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sz="4300" b="1" dirty="0">
                <a:solidFill>
                  <a:schemeClr val="tx1"/>
                </a:solidFill>
              </a:rPr>
              <a:t>Загальний бюджет Програми</a:t>
            </a:r>
          </a:p>
          <a:p>
            <a:pPr marL="0" indent="0" algn="ctr">
              <a:buNone/>
            </a:pPr>
            <a:r>
              <a:rPr lang="uk-UA" sz="4300" b="1" dirty="0">
                <a:solidFill>
                  <a:schemeClr val="tx1"/>
                </a:solidFill>
              </a:rPr>
              <a:t>72.28 млн євро</a:t>
            </a:r>
          </a:p>
          <a:p>
            <a:pPr marL="0" indent="0">
              <a:buNone/>
            </a:pPr>
            <a:endParaRPr lang="uk-UA" sz="36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sz="3600" b="1" dirty="0">
                <a:solidFill>
                  <a:schemeClr val="tx1"/>
                </a:solidFill>
              </a:rPr>
              <a:t>Кошти Програми              </a:t>
            </a:r>
            <a:r>
              <a:rPr lang="uk-UA" sz="3600" b="1" dirty="0" err="1">
                <a:solidFill>
                  <a:schemeClr val="tx1"/>
                </a:solidFill>
              </a:rPr>
              <a:t>Співфінансування</a:t>
            </a:r>
            <a:endParaRPr lang="uk-UA" sz="36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uk-UA" sz="3600" b="1" dirty="0">
                <a:solidFill>
                  <a:schemeClr val="tx1"/>
                </a:solidFill>
              </a:rPr>
              <a:t>  65,05 млн євро                            10%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</p:txBody>
      </p:sp>
      <p:sp>
        <p:nvSpPr>
          <p:cNvPr id="6" name="Стрілка вниз 5"/>
          <p:cNvSpPr/>
          <p:nvPr/>
        </p:nvSpPr>
        <p:spPr>
          <a:xfrm>
            <a:off x="2635134" y="2726576"/>
            <a:ext cx="1072342" cy="12801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5519" y="2702079"/>
            <a:ext cx="1127858" cy="13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580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00C2962-926A-C1CC-6D4B-8D1144F347F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4212" y="772886"/>
            <a:ext cx="10680474" cy="549728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4300" b="1" dirty="0" err="1">
                <a:solidFill>
                  <a:schemeClr val="tx1"/>
                </a:solidFill>
              </a:rPr>
              <a:t>Хто</a:t>
            </a:r>
            <a:r>
              <a:rPr lang="ru-RU" sz="4300" b="1" dirty="0">
                <a:solidFill>
                  <a:schemeClr val="tx1"/>
                </a:solidFill>
              </a:rPr>
              <a:t> </a:t>
            </a:r>
            <a:r>
              <a:rPr lang="ru-RU" sz="4300" b="1" dirty="0" err="1">
                <a:solidFill>
                  <a:schemeClr val="tx1"/>
                </a:solidFill>
              </a:rPr>
              <a:t>може</a:t>
            </a:r>
            <a:r>
              <a:rPr lang="ru-RU" sz="4300" b="1" dirty="0">
                <a:solidFill>
                  <a:schemeClr val="tx1"/>
                </a:solidFill>
              </a:rPr>
              <a:t> </a:t>
            </a:r>
            <a:r>
              <a:rPr lang="ru-RU" sz="4300" b="1" dirty="0" err="1">
                <a:solidFill>
                  <a:schemeClr val="tx1"/>
                </a:solidFill>
              </a:rPr>
              <a:t>подавати</a:t>
            </a:r>
            <a:r>
              <a:rPr lang="ru-RU" sz="4300" b="1" dirty="0">
                <a:solidFill>
                  <a:schemeClr val="tx1"/>
                </a:solidFill>
              </a:rPr>
              <a:t> заявки у рамках </a:t>
            </a:r>
            <a:r>
              <a:rPr lang="ru-RU" sz="4300" b="1" dirty="0" err="1">
                <a:solidFill>
                  <a:schemeClr val="tx1"/>
                </a:solidFill>
              </a:rPr>
              <a:t>Програми</a:t>
            </a:r>
            <a:r>
              <a:rPr lang="ru-RU" sz="4300" b="1" dirty="0">
                <a:solidFill>
                  <a:schemeClr val="tx1"/>
                </a:solidFill>
              </a:rPr>
              <a:t>?</a:t>
            </a:r>
          </a:p>
          <a:p>
            <a:pPr marL="0" indent="0">
              <a:buNone/>
            </a:pPr>
            <a:endParaRPr lang="ru-RU" sz="2200" b="1" dirty="0">
              <a:solidFill>
                <a:schemeClr val="tx1"/>
              </a:solidFill>
            </a:endParaRPr>
          </a:p>
          <a:p>
            <a:r>
              <a:rPr lang="ru-RU" sz="2100" dirty="0" err="1">
                <a:solidFill>
                  <a:schemeClr val="tx1"/>
                </a:solidFill>
              </a:rPr>
              <a:t>Неприбуткові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організації</a:t>
            </a:r>
            <a:endParaRPr lang="ru-RU" sz="2100" dirty="0">
              <a:solidFill>
                <a:schemeClr val="tx1"/>
              </a:solidFill>
            </a:endParaRPr>
          </a:p>
          <a:p>
            <a:r>
              <a:rPr lang="ru-RU" sz="2100" dirty="0" err="1">
                <a:solidFill>
                  <a:schemeClr val="tx1"/>
                </a:solidFill>
              </a:rPr>
              <a:t>Державні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навчальні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заклади</a:t>
            </a:r>
            <a:r>
              <a:rPr lang="ru-RU" sz="2100" dirty="0">
                <a:solidFill>
                  <a:schemeClr val="tx1"/>
                </a:solidFill>
              </a:rPr>
              <a:t>, </a:t>
            </a:r>
            <a:r>
              <a:rPr lang="ru-RU" sz="2100" dirty="0" err="1">
                <a:solidFill>
                  <a:schemeClr val="tx1"/>
                </a:solidFill>
              </a:rPr>
              <a:t>дослідницькі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організації</a:t>
            </a:r>
            <a:r>
              <a:rPr lang="ru-RU" sz="2100" dirty="0">
                <a:solidFill>
                  <a:schemeClr val="tx1"/>
                </a:solidFill>
              </a:rPr>
              <a:t>, </a:t>
            </a:r>
            <a:br>
              <a:rPr lang="ru-RU" sz="2100" dirty="0">
                <a:solidFill>
                  <a:schemeClr val="tx1"/>
                </a:solidFill>
              </a:rPr>
            </a:br>
            <a:r>
              <a:rPr lang="ru-RU" sz="2100" dirty="0" err="1">
                <a:solidFill>
                  <a:schemeClr val="tx1"/>
                </a:solidFill>
              </a:rPr>
              <a:t>природні</a:t>
            </a:r>
            <a:r>
              <a:rPr lang="ru-RU" sz="2100" dirty="0">
                <a:solidFill>
                  <a:schemeClr val="tx1"/>
                </a:solidFill>
              </a:rPr>
              <a:t> парки, </a:t>
            </a:r>
            <a:r>
              <a:rPr lang="ru-RU" sz="2100" dirty="0" err="1">
                <a:solidFill>
                  <a:schemeClr val="tx1"/>
                </a:solidFill>
              </a:rPr>
              <a:t>агенції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регіонального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розвитку</a:t>
            </a:r>
            <a:endParaRPr lang="ru-RU" sz="2100" dirty="0">
              <a:solidFill>
                <a:schemeClr val="tx1"/>
              </a:solidFill>
            </a:endParaRPr>
          </a:p>
          <a:p>
            <a:r>
              <a:rPr lang="ru-RU" sz="2100" dirty="0" err="1">
                <a:solidFill>
                  <a:schemeClr val="tx1"/>
                </a:solidFill>
              </a:rPr>
              <a:t>Державні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органи</a:t>
            </a:r>
            <a:r>
              <a:rPr lang="ru-RU" sz="2100" dirty="0">
                <a:solidFill>
                  <a:schemeClr val="tx1"/>
                </a:solidFill>
              </a:rPr>
              <a:t>, </a:t>
            </a:r>
            <a:r>
              <a:rPr lang="ru-RU" sz="2100" dirty="0" err="1">
                <a:solidFill>
                  <a:schemeClr val="tx1"/>
                </a:solidFill>
              </a:rPr>
              <a:t>органи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місцевого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самоврядування</a:t>
            </a:r>
            <a:endParaRPr lang="ru-RU" sz="21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uk-UA" sz="2100" dirty="0"/>
          </a:p>
          <a:p>
            <a:pPr marL="0" indent="0">
              <a:buNone/>
            </a:pPr>
            <a:r>
              <a:rPr lang="ru-RU" sz="2100" b="1" dirty="0" err="1"/>
              <a:t>Виняток</a:t>
            </a:r>
            <a:r>
              <a:rPr lang="ru-RU" sz="2100" b="1" dirty="0"/>
              <a:t> для </a:t>
            </a:r>
            <a:r>
              <a:rPr lang="ru-RU" sz="2100" b="1" dirty="0" err="1"/>
              <a:t>України</a:t>
            </a:r>
            <a:r>
              <a:rPr lang="ru-RU" sz="2100" b="1" dirty="0"/>
              <a:t>:</a:t>
            </a:r>
          </a:p>
          <a:p>
            <a:pPr marL="0" indent="0">
              <a:buNone/>
            </a:pPr>
            <a:r>
              <a:rPr lang="ru-RU" sz="2100" dirty="0"/>
              <a:t>Заявки </a:t>
            </a:r>
            <a:r>
              <a:rPr lang="ru-RU" sz="2100" dirty="0" err="1"/>
              <a:t>також</a:t>
            </a:r>
            <a:r>
              <a:rPr lang="ru-RU" sz="2100" dirty="0"/>
              <a:t> </a:t>
            </a:r>
            <a:r>
              <a:rPr lang="ru-RU" sz="2100" dirty="0" err="1"/>
              <a:t>можуть</a:t>
            </a:r>
            <a:r>
              <a:rPr lang="ru-RU" sz="2100" dirty="0"/>
              <a:t> </a:t>
            </a:r>
            <a:r>
              <a:rPr lang="ru-RU" sz="2100" dirty="0" err="1"/>
              <a:t>подавати</a:t>
            </a:r>
            <a:r>
              <a:rPr lang="ru-RU" sz="2100" dirty="0"/>
              <a:t> </a:t>
            </a:r>
            <a:r>
              <a:rPr lang="ru-RU" sz="2100" dirty="0" err="1"/>
              <a:t>Організації</a:t>
            </a:r>
            <a:r>
              <a:rPr lang="ru-RU" sz="2100" dirty="0"/>
              <a:t> з </a:t>
            </a:r>
            <a:r>
              <a:rPr lang="ru-RU" sz="2100" dirty="0" err="1"/>
              <a:t>України</a:t>
            </a:r>
            <a:r>
              <a:rPr lang="ru-RU" sz="2100" dirty="0"/>
              <a:t>, </a:t>
            </a:r>
            <a:r>
              <a:rPr lang="ru-RU" sz="2100" dirty="0" err="1"/>
              <a:t>фактично</a:t>
            </a:r>
            <a:r>
              <a:rPr lang="ru-RU" sz="2100" dirty="0"/>
              <a:t> </a:t>
            </a:r>
            <a:r>
              <a:rPr lang="ru-RU" sz="2100" dirty="0" err="1"/>
              <a:t>створені</a:t>
            </a:r>
            <a:r>
              <a:rPr lang="ru-RU" sz="2100" dirty="0"/>
              <a:t> (</a:t>
            </a:r>
            <a:r>
              <a:rPr lang="ru-RU" sz="2100" dirty="0" err="1"/>
              <a:t>зареєстровані</a:t>
            </a:r>
            <a:r>
              <a:rPr lang="ru-RU" sz="2100" dirty="0"/>
              <a:t> та </a:t>
            </a:r>
            <a:r>
              <a:rPr lang="ru-RU" sz="2100" dirty="0" err="1"/>
              <a:t>розташовані</a:t>
            </a:r>
            <a:r>
              <a:rPr lang="ru-RU" sz="2100" dirty="0"/>
              <a:t> на </a:t>
            </a:r>
            <a:r>
              <a:rPr lang="ru-RU" sz="2100" dirty="0" err="1"/>
              <a:t>прийнятній</a:t>
            </a:r>
            <a:r>
              <a:rPr lang="ru-RU" sz="2100" dirty="0"/>
              <a:t> </a:t>
            </a:r>
            <a:r>
              <a:rPr lang="ru-RU" sz="2100" dirty="0" err="1"/>
              <a:t>території</a:t>
            </a:r>
            <a:r>
              <a:rPr lang="ru-RU" sz="2100" dirty="0"/>
              <a:t>), </a:t>
            </a:r>
            <a:r>
              <a:rPr lang="ru-RU" sz="2100" dirty="0" err="1"/>
              <a:t>офіси</a:t>
            </a:r>
            <a:r>
              <a:rPr lang="ru-RU" sz="2100" dirty="0"/>
              <a:t> </a:t>
            </a:r>
            <a:r>
              <a:rPr lang="ru-RU" sz="2100" dirty="0" err="1"/>
              <a:t>яких</a:t>
            </a:r>
            <a:r>
              <a:rPr lang="ru-RU" sz="2100" dirty="0"/>
              <a:t> на дату </a:t>
            </a:r>
            <a:r>
              <a:rPr lang="ru-RU" sz="2100" dirty="0" err="1"/>
              <a:t>подання</a:t>
            </a:r>
            <a:r>
              <a:rPr lang="ru-RU" sz="2100" dirty="0"/>
              <a:t> проекту </a:t>
            </a:r>
            <a:r>
              <a:rPr lang="ru-RU" sz="2100" dirty="0" err="1"/>
              <a:t>працюють</a:t>
            </a:r>
            <a:r>
              <a:rPr lang="ru-RU" sz="2100" dirty="0"/>
              <a:t> в </a:t>
            </a:r>
            <a:r>
              <a:rPr lang="ru-RU" sz="2100" dirty="0" err="1"/>
              <a:t>інших</a:t>
            </a:r>
            <a:r>
              <a:rPr lang="ru-RU" sz="2100" dirty="0"/>
              <a:t> </a:t>
            </a:r>
            <a:r>
              <a:rPr lang="ru-RU" sz="2100" dirty="0" err="1"/>
              <a:t>регіонах</a:t>
            </a:r>
            <a:r>
              <a:rPr lang="ru-RU" sz="2100" dirty="0"/>
              <a:t> </a:t>
            </a:r>
            <a:r>
              <a:rPr lang="ru-RU" sz="2100" dirty="0" err="1"/>
              <a:t>України</a:t>
            </a:r>
            <a:r>
              <a:rPr lang="ru-RU" sz="2100" dirty="0"/>
              <a:t> за межами </a:t>
            </a:r>
            <a:r>
              <a:rPr lang="ru-RU" sz="2100" dirty="0" err="1"/>
              <a:t>прийнятної</a:t>
            </a:r>
            <a:r>
              <a:rPr lang="ru-RU" sz="2100" dirty="0"/>
              <a:t> </a:t>
            </a:r>
            <a:r>
              <a:rPr lang="ru-RU" sz="2100" dirty="0" err="1"/>
              <a:t>території</a:t>
            </a:r>
            <a:r>
              <a:rPr lang="ru-RU" sz="2100" dirty="0"/>
              <a:t> </a:t>
            </a:r>
            <a:r>
              <a:rPr lang="ru-RU" sz="2100" dirty="0" err="1"/>
              <a:t>програми</a:t>
            </a:r>
            <a:endParaRPr lang="uk-UA" sz="2100" dirty="0"/>
          </a:p>
          <a:p>
            <a:pPr marL="0" indent="0">
              <a:buNone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389793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5302" y="186431"/>
            <a:ext cx="9301942" cy="1862213"/>
          </a:xfrm>
        </p:spPr>
        <p:txBody>
          <a:bodyPr>
            <a:normAutofit/>
          </a:bodyPr>
          <a:lstStyle/>
          <a:p>
            <a:pPr algn="ctr"/>
            <a:r>
              <a:rPr lang="uk-UA" b="1" dirty="0"/>
              <a:t>ПЕРШИЙ КОНКУРС </a:t>
            </a:r>
            <a:br>
              <a:rPr lang="uk-UA" b="1" dirty="0"/>
            </a:br>
            <a:r>
              <a:rPr lang="uk-UA" b="1" dirty="0"/>
              <a:t>ПРОЕКТНИХ ПРОПОЗИЦІЙ</a:t>
            </a:r>
            <a:br>
              <a:rPr lang="uk-UA" sz="4400" b="1" dirty="0">
                <a:solidFill>
                  <a:schemeClr val="accent1"/>
                </a:solidFill>
              </a:rPr>
            </a:br>
            <a:endParaRPr lang="uk-UA" sz="4400" b="1" dirty="0">
              <a:solidFill>
                <a:schemeClr val="accent1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133165" y="1506379"/>
            <a:ext cx="11345662" cy="4432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dirty="0">
                <a:solidFill>
                  <a:schemeClr val="tx1"/>
                </a:solidFill>
              </a:rPr>
              <a:t>               30 березня – 4 липня 2023 року</a:t>
            </a:r>
          </a:p>
          <a:p>
            <a:pPr marL="0" indent="0" algn="ctr">
              <a:buNone/>
            </a:pPr>
            <a:endParaRPr lang="uk-UA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uk-UA" sz="32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uk-UA" sz="32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uk-UA" sz="32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uk-UA" sz="3200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я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9653835"/>
              </p:ext>
            </p:extLst>
          </p:nvPr>
        </p:nvGraphicFramePr>
        <p:xfrm>
          <a:off x="509645" y="2159930"/>
          <a:ext cx="11057958" cy="45116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543931">
                  <a:extLst>
                    <a:ext uri="{9D8B030D-6E8A-4147-A177-3AD203B41FA5}">
                      <a16:colId xmlns:a16="http://schemas.microsoft.com/office/drawing/2014/main" val="844128832"/>
                    </a:ext>
                  </a:extLst>
                </a:gridCol>
                <a:gridCol w="5514027">
                  <a:extLst>
                    <a:ext uri="{9D8B030D-6E8A-4147-A177-3AD203B41FA5}">
                      <a16:colId xmlns:a16="http://schemas.microsoft.com/office/drawing/2014/main" val="2554975974"/>
                    </a:ext>
                  </a:extLst>
                </a:gridCol>
              </a:tblGrid>
              <a:tr h="665229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/>
                        <a:t>Малі</a:t>
                      </a:r>
                      <a:r>
                        <a:rPr lang="uk-UA" sz="2000" baseline="0" dirty="0"/>
                        <a:t> </a:t>
                      </a:r>
                      <a:r>
                        <a:rPr lang="uk-UA" sz="2000" dirty="0"/>
                        <a:t>проекти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/>
                        <a:t>Регулярні</a:t>
                      </a:r>
                      <a:r>
                        <a:rPr lang="uk-UA" sz="2000" baseline="0" dirty="0"/>
                        <a:t> проекти</a:t>
                      </a:r>
                      <a:endParaRPr lang="uk-U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0726257"/>
                  </a:ext>
                </a:extLst>
              </a:tr>
              <a:tr h="665229">
                <a:tc>
                  <a:txBody>
                    <a:bodyPr/>
                    <a:lstStyle/>
                    <a:p>
                      <a:r>
                        <a:rPr lang="uk-UA" sz="2000" dirty="0"/>
                        <a:t>Бюджет</a:t>
                      </a:r>
                      <a:r>
                        <a:rPr lang="uk-UA" sz="2000" baseline="0" dirty="0"/>
                        <a:t>: 250 – 500 тис. євро</a:t>
                      </a:r>
                      <a:endParaRPr lang="uk-U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/>
                        <a:t>Бюджет:</a:t>
                      </a:r>
                      <a:r>
                        <a:rPr lang="uk-UA" sz="2000" baseline="0" dirty="0"/>
                        <a:t> 500 – 1500 тис. євро</a:t>
                      </a:r>
                      <a:endParaRPr lang="uk-U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7841972"/>
                  </a:ext>
                </a:extLst>
              </a:tr>
              <a:tr h="3181182">
                <a:tc>
                  <a:txBody>
                    <a:bodyPr/>
                    <a:lstStyle/>
                    <a:p>
                      <a:r>
                        <a:rPr lang="uk-UA" sz="2000" dirty="0"/>
                        <a:t>Тривалість –  </a:t>
                      </a:r>
                      <a:r>
                        <a:rPr lang="uk-UA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</a:t>
                      </a:r>
                      <a:r>
                        <a:rPr lang="uk-UA" sz="2000" baseline="0" dirty="0"/>
                        <a:t> 18 місяців</a:t>
                      </a:r>
                    </a:p>
                    <a:p>
                      <a:endParaRPr lang="uk-UA" sz="2000" baseline="0" dirty="0"/>
                    </a:p>
                    <a:p>
                      <a:r>
                        <a:rPr lang="uk-UA" sz="2000" b="1" baseline="0" dirty="0">
                          <a:solidFill>
                            <a:schemeClr val="tx1"/>
                          </a:solidFill>
                        </a:rPr>
                        <a:t>Партнерство: </a:t>
                      </a:r>
                      <a:r>
                        <a:rPr lang="uk-UA" sz="2000" b="1" dirty="0">
                          <a:solidFill>
                            <a:schemeClr val="tx1"/>
                          </a:solidFill>
                        </a:rPr>
                        <a:t>мінімум 3 - максимум 4 </a:t>
                      </a:r>
                      <a:r>
                        <a:rPr lang="uk-UA" sz="2000" dirty="0">
                          <a:solidFill>
                            <a:schemeClr val="tx1"/>
                          </a:solidFill>
                        </a:rPr>
                        <a:t>(принаймні 3 різних країн-учасниць, включаючи принаймні одну з країни-члена ЄС і одну з країни-партнера-учасника), </a:t>
                      </a:r>
                      <a:r>
                        <a:rPr lang="uk-UA" sz="2000" b="1" dirty="0">
                          <a:solidFill>
                            <a:schemeClr val="tx1"/>
                          </a:solidFill>
                        </a:rPr>
                        <a:t>максимум 2 партнери з однієї країни</a:t>
                      </a:r>
                      <a:r>
                        <a:rPr lang="uk-UA" sz="20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uk-UA" sz="2000" baseline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uk-UA" sz="2000" dirty="0">
                          <a:solidFill>
                            <a:schemeClr val="tx1"/>
                          </a:solidFill>
                        </a:rPr>
                        <a:t>    </a:t>
                      </a:r>
                    </a:p>
                    <a:p>
                      <a:r>
                        <a:rPr lang="uk-UA" sz="2000" dirty="0">
                          <a:solidFill>
                            <a:schemeClr val="tx1"/>
                          </a:solidFill>
                        </a:rPr>
                        <a:t>       інфраструктурна складова</a:t>
                      </a:r>
                      <a:endParaRPr lang="uk-U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/>
                        <a:t>Тривалість – до 30 місяців</a:t>
                      </a:r>
                    </a:p>
                    <a:p>
                      <a:endParaRPr lang="uk-UA" sz="2000" dirty="0"/>
                    </a:p>
                    <a:p>
                      <a:r>
                        <a:rPr lang="uk-UA" sz="2000" b="1" baseline="0" dirty="0"/>
                        <a:t>Партнерство: </a:t>
                      </a:r>
                      <a:r>
                        <a:rPr lang="uk-UA" sz="2000" b="1" dirty="0"/>
                        <a:t>мінімум 4 - максимум 6 </a:t>
                      </a:r>
                      <a:r>
                        <a:rPr lang="uk-UA" sz="2000" dirty="0"/>
                        <a:t>(принаймні з 3 різних країн-учасниць, включаючи принаймні одну з країни-члена ЄС і одну з країни-партнера-учасника), </a:t>
                      </a:r>
                      <a:r>
                        <a:rPr lang="uk-UA" sz="2000" b="1" dirty="0"/>
                        <a:t>максимум 2 партнери з однієї країни.</a:t>
                      </a:r>
                      <a:endParaRPr lang="uk-UA" sz="2000" baseline="0" dirty="0"/>
                    </a:p>
                    <a:p>
                      <a:endParaRPr lang="uk-UA" sz="2000" baseline="0" dirty="0"/>
                    </a:p>
                    <a:p>
                      <a:r>
                        <a:rPr lang="uk-UA" sz="2000" baseline="0" dirty="0"/>
                        <a:t>        інфраструктурна складова</a:t>
                      </a:r>
                    </a:p>
                    <a:p>
                      <a:endParaRPr lang="uk-U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4031407"/>
                  </a:ext>
                </a:extLst>
              </a:tr>
            </a:tbl>
          </a:graphicData>
        </a:graphic>
      </p:graphicFrame>
      <p:pic>
        <p:nvPicPr>
          <p:cNvPr id="1026" name="Picture 2" descr="Смайлик-эмодзи ❌ 'Крестик' ВК (ВКонтакте), Инстаграм, Ватсап: код смайла,  значение и расшифровка">
            <a:extLst>
              <a:ext uri="{FF2B5EF4-FFF2-40B4-BE49-F238E27FC236}">
                <a16:creationId xmlns:a16="http://schemas.microsoft.com/office/drawing/2014/main" id="{A785F36B-B8A0-6F3F-3249-D5A9775B7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97" y="5789424"/>
            <a:ext cx="354864" cy="45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Скачать картинки Зелёная галочка, стоковые фото ...">
            <a:extLst>
              <a:ext uri="{FF2B5EF4-FFF2-40B4-BE49-F238E27FC236}">
                <a16:creationId xmlns:a16="http://schemas.microsoft.com/office/drawing/2014/main" id="{07902773-96EB-BBD7-BBF5-C5596B3CE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769757"/>
            <a:ext cx="560408" cy="56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712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7092" y="1"/>
            <a:ext cx="10330152" cy="1395092"/>
          </a:xfrm>
        </p:spPr>
        <p:txBody>
          <a:bodyPr>
            <a:normAutofit/>
          </a:bodyPr>
          <a:lstStyle/>
          <a:p>
            <a:pPr algn="ctr"/>
            <a:r>
              <a:rPr lang="uk-UA" sz="3000" b="1" dirty="0"/>
              <a:t>ПЕРШИЙ КОНКУРС </a:t>
            </a:r>
            <a:br>
              <a:rPr lang="uk-UA" sz="3000" b="1" dirty="0"/>
            </a:br>
            <a:r>
              <a:rPr lang="uk-UA" sz="3000" b="1" dirty="0"/>
              <a:t>ПРОЕКТНИХ ПРОПОЗИЦІЙ</a:t>
            </a:r>
            <a:br>
              <a:rPr lang="uk-UA" sz="3000" b="1" dirty="0"/>
            </a:br>
            <a:r>
              <a:rPr lang="uk-UA" sz="3000" b="1" dirty="0"/>
              <a:t>Малі проекти</a:t>
            </a:r>
          </a:p>
        </p:txBody>
      </p:sp>
      <p:graphicFrame>
        <p:nvGraphicFramePr>
          <p:cNvPr id="5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66568272"/>
              </p:ext>
            </p:extLst>
          </p:nvPr>
        </p:nvGraphicFramePr>
        <p:xfrm>
          <a:off x="0" y="1576551"/>
          <a:ext cx="12192001" cy="5281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4040">
                  <a:extLst>
                    <a:ext uri="{9D8B030D-6E8A-4147-A177-3AD203B41FA5}">
                      <a16:colId xmlns:a16="http://schemas.microsoft.com/office/drawing/2014/main" val="3731421931"/>
                    </a:ext>
                  </a:extLst>
                </a:gridCol>
                <a:gridCol w="6745870">
                  <a:extLst>
                    <a:ext uri="{9D8B030D-6E8A-4147-A177-3AD203B41FA5}">
                      <a16:colId xmlns:a16="http://schemas.microsoft.com/office/drawing/2014/main" val="899627238"/>
                    </a:ext>
                  </a:extLst>
                </a:gridCol>
                <a:gridCol w="2202091">
                  <a:extLst>
                    <a:ext uri="{9D8B030D-6E8A-4147-A177-3AD203B41FA5}">
                      <a16:colId xmlns:a16="http://schemas.microsoft.com/office/drawing/2014/main" val="2507972049"/>
                    </a:ext>
                  </a:extLst>
                </a:gridCol>
              </a:tblGrid>
              <a:tr h="39890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Конкретна ціль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Бюджет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685250"/>
                  </a:ext>
                </a:extLst>
              </a:tr>
              <a:tr h="163961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dirty="0">
                          <a:solidFill>
                            <a:schemeClr val="tx1"/>
                          </a:solidFill>
                        </a:rPr>
                        <a:t>Пріоритет 1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 – </a:t>
                      </a:r>
                      <a:r>
                        <a:rPr lang="uk-UA" b="1" dirty="0">
                          <a:solidFill>
                            <a:schemeClr val="tx1"/>
                          </a:solidFill>
                        </a:rPr>
                        <a:t>Розумніша Європа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dirty="0">
                          <a:solidFill>
                            <a:schemeClr val="tx1"/>
                          </a:solidFill>
                        </a:rPr>
                        <a:t>Розвиток та посилення дослідницьких та інноваційних можливостей та впровадження передових технологій 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1,971,140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6780923"/>
                  </a:ext>
                </a:extLst>
              </a:tr>
              <a:tr h="12964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dirty="0">
                          <a:solidFill>
                            <a:schemeClr val="tx1"/>
                          </a:solidFill>
                        </a:rPr>
                        <a:t>Пріоритет 2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 – </a:t>
                      </a:r>
                      <a:r>
                        <a:rPr lang="uk-UA" b="1" dirty="0">
                          <a:solidFill>
                            <a:schemeClr val="tx1"/>
                          </a:solidFill>
                        </a:rPr>
                        <a:t>Зеленіша Європа 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dirty="0">
                          <a:solidFill>
                            <a:schemeClr val="tx1"/>
                          </a:solidFill>
                        </a:rPr>
                        <a:t>Сприяння адаптації до зміни клімату та запобіганню ризику катастроф, стійкості, беручи до уваги підходи на основі екосистем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1,971,140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2324886"/>
                  </a:ext>
                </a:extLst>
              </a:tr>
              <a:tr h="1547585"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dirty="0">
                          <a:solidFill>
                            <a:schemeClr val="tx1"/>
                          </a:solidFill>
                        </a:rPr>
                        <a:t>Посилення охорони та збереження природи, </a:t>
                      </a:r>
                      <a:r>
                        <a:rPr lang="uk-UA" b="1" dirty="0" err="1">
                          <a:solidFill>
                            <a:schemeClr val="tx1"/>
                          </a:solidFill>
                        </a:rPr>
                        <a:t>біорізноманіття</a:t>
                      </a:r>
                      <a:r>
                        <a:rPr lang="uk-UA" b="1" dirty="0">
                          <a:solidFill>
                            <a:schemeClr val="tx1"/>
                          </a:solidFill>
                        </a:rPr>
                        <a:t> та зеленої інфраструктури, включаючи міські території, та зменшення всіх форм забруднення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1,971,140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2510158"/>
                  </a:ext>
                </a:extLst>
              </a:tr>
              <a:tr h="39890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/>
                        <a:t>Всього: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5,913,420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0012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9592810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924</TotalTime>
  <Words>766</Words>
  <Application>Microsoft Office PowerPoint</Application>
  <PresentationFormat>Широкий екран</PresentationFormat>
  <Paragraphs>101</Paragraphs>
  <Slides>15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19" baseType="lpstr">
      <vt:lpstr>Arial</vt:lpstr>
      <vt:lpstr>Bookman Old Style</vt:lpstr>
      <vt:lpstr>Tw Cen MT</vt:lpstr>
      <vt:lpstr>Капля</vt:lpstr>
      <vt:lpstr>(Interreg VI-B) Програма Басейн Чорного моря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ПЕРШИЙ КОНКУРС  ПРОЕКТНИХ ПРОПОЗИЦІЙ </vt:lpstr>
      <vt:lpstr>ПЕРШИЙ КОНКУРС  ПРОЕКТНИХ ПРОПОЗИЦІЙ Малі проекти</vt:lpstr>
      <vt:lpstr>ПЕРШИЙ КОНКУРС  ПРОЕКТНИХ ПРОПОЗИЦІЙ Регулярні проекти</vt:lpstr>
      <vt:lpstr>Презентація PowerPoint</vt:lpstr>
      <vt:lpstr> Проектні Витрати,  які не потребують звітування  малі проекти</vt:lpstr>
      <vt:lpstr>Проектні Витрати,  які не потребують звітування  регулярні проекти 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(Interreg VI-B) Програма Басейн Чорного моря</dc:title>
  <dc:creator>ЯКИМЕНКО Вікторія Сергіївна</dc:creator>
  <cp:lastModifiedBy>Vadym Kirov</cp:lastModifiedBy>
  <cp:revision>63</cp:revision>
  <cp:lastPrinted>2023-03-13T15:44:38Z</cp:lastPrinted>
  <dcterms:created xsi:type="dcterms:W3CDTF">2023-03-13T13:56:08Z</dcterms:created>
  <dcterms:modified xsi:type="dcterms:W3CDTF">2023-04-07T13:41:46Z</dcterms:modified>
</cp:coreProperties>
</file>